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1" r:id="rId5"/>
    <p:sldId id="284" r:id="rId6"/>
    <p:sldId id="278" r:id="rId7"/>
    <p:sldId id="293" r:id="rId8"/>
    <p:sldId id="261" r:id="rId9"/>
    <p:sldId id="273" r:id="rId10"/>
    <p:sldId id="279" r:id="rId11"/>
    <p:sldId id="265" r:id="rId12"/>
    <p:sldId id="277" r:id="rId13"/>
    <p:sldId id="266" r:id="rId14"/>
    <p:sldId id="294" r:id="rId15"/>
    <p:sldId id="268" r:id="rId16"/>
    <p:sldId id="295" r:id="rId17"/>
    <p:sldId id="296" r:id="rId18"/>
    <p:sldId id="297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5AEC6-9E89-4981-A5E5-941B26425904}" v="5" dt="2025-05-18T16:05:24.87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879" autoAdjust="0"/>
  </p:normalViewPr>
  <p:slideViewPr>
    <p:cSldViewPr snapToGrid="0">
      <p:cViewPr varScale="1">
        <p:scale>
          <a:sx n="78" d="100"/>
          <a:sy n="78" d="100"/>
        </p:scale>
        <p:origin x="1109" y="7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4916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716" y="2286000"/>
            <a:ext cx="11572568" cy="2286000"/>
          </a:xfrm>
        </p:spPr>
        <p:txBody>
          <a:bodyPr/>
          <a:lstStyle/>
          <a:p>
            <a:r>
              <a:rPr lang="en-IN" sz="3600" b="1" dirty="0">
                <a:latin typeface="Arial Rounded MT Bold" panose="020F0704030504030204" pitchFamily="34" charset="0"/>
              </a:rPr>
              <a:t>Region Performance Visualization</a:t>
            </a:r>
            <a:endParaRPr lang="en-US" sz="36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0603"/>
            <a:ext cx="10515600" cy="554037"/>
          </a:xfrm>
          <a:noFill/>
        </p:spPr>
        <p:txBody>
          <a:bodyPr anchor="ctr"/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Regional Sales &amp; Category Contribution</a:t>
            </a:r>
            <a:br>
              <a:rPr lang="en-IN" b="1" dirty="0">
                <a:latin typeface="Arial Narrow" panose="020B0606020202030204" pitchFamily="34" charset="0"/>
              </a:rPr>
            </a:br>
            <a:br>
              <a:rPr lang="en-IN" b="1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+mj-lt"/>
              </a:rPr>
              <a:t>Where and What We Sell Most</a:t>
            </a:r>
            <a:br>
              <a:rPr lang="en-US" sz="3200" b="1" dirty="0">
                <a:latin typeface="+mj-lt"/>
              </a:rPr>
            </a:b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42482" y="2227738"/>
            <a:ext cx="4008120" cy="310626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lvl="1" indent="-342900"/>
            <a:r>
              <a:rPr lang="en-US" sz="2000" dirty="0"/>
              <a:t>Clothing leads with 21% of total sales.</a:t>
            </a:r>
          </a:p>
          <a:p>
            <a:pPr marL="342900" lvl="1" indent="-342900"/>
            <a:r>
              <a:rPr lang="en-US" sz="2000" dirty="0"/>
              <a:t>Furniture, Groceries, and Sports each contribute 20%.</a:t>
            </a:r>
          </a:p>
          <a:p>
            <a:pPr marL="342900" lvl="1" indent="-342900"/>
            <a:r>
              <a:rPr lang="en-US" sz="2000" dirty="0"/>
              <a:t>Electronics slightly trails at 19%.</a:t>
            </a:r>
          </a:p>
          <a:p>
            <a:pPr marL="342900" lvl="1" indent="-342900"/>
            <a:r>
              <a:rPr lang="en-US" sz="2000" dirty="0"/>
              <a:t>Sales are evenly distributed across categories.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112520" y="2095658"/>
            <a:ext cx="4008120" cy="3370422"/>
          </a:xfrm>
          <a:noFill/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East has the highest sales: ₹2.59M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North follows with ₹2.54M.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South and West are slightly behind.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Sales are fairly balanced across regions.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0E3A8B-4706-E686-01CE-730C18A7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792480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Regression: Discount (%) and Sales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832FD-050F-253D-2101-4342266B88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356852"/>
            <a:ext cx="6639560" cy="45465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scatter plot shows no clear relationship between Discount (%) and Sales Amount.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R² value is very low (0.0003), indicating an almost zero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Discounts appear to have minimal impact on sales performance in this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factors may influence sales more significantly than discounts.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DD03A8-1AB9-F00B-5CD0-79B3899F4C8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7965440" y="1465580"/>
            <a:ext cx="3789680" cy="411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164231"/>
            <a:ext cx="9773264" cy="946814"/>
          </a:xfrm>
          <a:noFill/>
        </p:spPr>
        <p:txBody>
          <a:bodyPr anchor="ctr"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Detailed Sales Matrix: Region vs Product Category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58120" y="1314245"/>
            <a:ext cx="5270500" cy="4739569"/>
          </a:xfrm>
          <a:noFill/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900" b="1" dirty="0">
                <a:latin typeface="+mj-lt"/>
              </a:rPr>
              <a:t>Clothing:</a:t>
            </a:r>
          </a:p>
          <a:p>
            <a:r>
              <a:rPr lang="en-US" sz="1700" dirty="0"/>
              <a:t>Highest total category sales: ₹21,56,007.58.</a:t>
            </a:r>
          </a:p>
          <a:p>
            <a:r>
              <a:rPr lang="en-US" sz="1700" dirty="0"/>
              <a:t>Popular across North, South, and East, less in West.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900" b="1" dirty="0">
                <a:latin typeface="+mj-lt"/>
              </a:rPr>
              <a:t>Electronics</a:t>
            </a:r>
            <a:r>
              <a:rPr lang="en-US" sz="2900" dirty="0">
                <a:latin typeface="+mj-lt"/>
              </a:rPr>
              <a:t>:</a:t>
            </a:r>
          </a:p>
          <a:p>
            <a:r>
              <a:rPr lang="en-US" sz="1700" dirty="0"/>
              <a:t>₹20,47,834.93 in total - Highest in West, lowest in East.</a:t>
            </a:r>
          </a:p>
          <a:p>
            <a:r>
              <a:rPr lang="en-US" sz="1700" dirty="0"/>
              <a:t>Indicates digital product demand in metro or tech-savvy zones.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900" b="1" dirty="0">
                <a:latin typeface="+mj-lt"/>
              </a:rPr>
              <a:t>Furniture</a:t>
            </a:r>
            <a:r>
              <a:rPr lang="en-US" sz="2900" dirty="0">
                <a:latin typeface="+mj-lt"/>
              </a:rPr>
              <a:t>:</a:t>
            </a:r>
          </a:p>
          <a:p>
            <a:r>
              <a:rPr lang="en-US" sz="1700" dirty="0"/>
              <a:t>₹20,49,496.16 – top in East, stable in all regions.</a:t>
            </a:r>
          </a:p>
          <a:p>
            <a:r>
              <a:rPr lang="en-US" sz="1700" dirty="0"/>
              <a:t>Suggests strong home decor/furnishing trend in East and West.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900" b="1" dirty="0">
                <a:latin typeface="+mj-lt"/>
              </a:rPr>
              <a:t>Groceries</a:t>
            </a:r>
            <a:r>
              <a:rPr lang="en-US" sz="2900" dirty="0">
                <a:latin typeface="+mj-lt"/>
              </a:rPr>
              <a:t>:</a:t>
            </a:r>
          </a:p>
          <a:p>
            <a:r>
              <a:rPr lang="en-US" sz="1700" dirty="0"/>
              <a:t>₹18,64,225.06 – lowest among all categories.</a:t>
            </a:r>
          </a:p>
          <a:p>
            <a:r>
              <a:rPr lang="en-US" sz="1700" dirty="0"/>
              <a:t>South leads; West and East underperform slightly.</a:t>
            </a:r>
          </a:p>
          <a:p>
            <a:r>
              <a:rPr lang="en-US" sz="1700" dirty="0"/>
              <a:t>Could indicate lower grocery margins or market saturation.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900" b="1" dirty="0">
                <a:latin typeface="+mj-lt"/>
              </a:rPr>
              <a:t>Sports</a:t>
            </a:r>
            <a:r>
              <a:rPr lang="en-US" sz="2900" dirty="0">
                <a:latin typeface="+mj-lt"/>
              </a:rPr>
              <a:t>:</a:t>
            </a:r>
          </a:p>
          <a:p>
            <a:r>
              <a:rPr lang="en-US" sz="1500" dirty="0"/>
              <a:t>₹19,92,219.96 - East leads followed by South.</a:t>
            </a:r>
          </a:p>
          <a:p>
            <a:r>
              <a:rPr lang="en-US" sz="1500" dirty="0"/>
              <a:t>Indicates an opportunity to promote active lifestyle products regionally.</a:t>
            </a:r>
          </a:p>
        </p:txBody>
      </p:sp>
      <p:pic>
        <p:nvPicPr>
          <p:cNvPr id="1028" name="Picture 4" descr="Increase Sales Icon Vector Art, Icons, and Graphics for Free Download">
            <a:extLst>
              <a:ext uri="{FF2B5EF4-FFF2-40B4-BE49-F238E27FC236}">
                <a16:creationId xmlns:a16="http://schemas.microsoft.com/office/drawing/2014/main" id="{C19D6C3A-F93C-F04B-2A65-F5CF946A020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" b="2355"/>
          <a:stretch>
            <a:fillRect/>
          </a:stretch>
        </p:blipFill>
        <p:spPr bwMode="auto">
          <a:xfrm>
            <a:off x="7315200" y="2166938"/>
            <a:ext cx="322421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7A0C3-6D3E-4622-A1E6-A9A33A03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0"/>
            <a:ext cx="11503741" cy="884903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Business Metrics Dashboard with Dynamic Filters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50C5E-8864-9B8F-D06B-7442CC8F7B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619" y="1288028"/>
            <a:ext cx="5466736" cy="413937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/>
              <a:t>🧩 </a:t>
            </a:r>
            <a:r>
              <a:rPr lang="en-US" sz="2000" b="1" dirty="0">
                <a:latin typeface="+mj-lt"/>
              </a:rPr>
              <a:t>Dashboard Features to Highlight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/>
              <a:t>Interactive slicers enable quick filtering by category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/>
              <a:t>Toggle between sales and profit views easily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/>
              <a:t>Supports faster, data-driven decisions</a:t>
            </a:r>
          </a:p>
          <a:p>
            <a:pPr algn="ctr"/>
            <a:endParaRPr lang="en-US" sz="1600" b="1" dirty="0"/>
          </a:p>
          <a:p>
            <a:pPr algn="ctr"/>
            <a:r>
              <a:rPr lang="en-US" b="1" dirty="0"/>
              <a:t>🧠 </a:t>
            </a:r>
            <a:r>
              <a:rPr lang="en-US" sz="2000" b="1" dirty="0">
                <a:latin typeface="+mj-lt"/>
              </a:rPr>
              <a:t>Strategic Takeaways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Boost focus on Clothing – leads in both sales &amp; profit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Maintain and optimize Furniture &amp; Electronics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Address Groceries’ low performance – review pricing/promos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For Sports, explore seasonal or bundled offers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66ED26-7DED-F25B-6469-0CF3268D89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17110" y="963562"/>
            <a:ext cx="5230761" cy="519840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/>
              <a:t>✅ </a:t>
            </a:r>
            <a:r>
              <a:rPr lang="en-US" b="1" dirty="0">
                <a:latin typeface="+mj-lt"/>
              </a:rPr>
              <a:t>Top Performing Product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Clothing is the highest-selling category with total sales of ₹21,56,007.58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Also yields the highest profit: ₹8,56,347.49</a:t>
            </a:r>
          </a:p>
          <a:p>
            <a:pPr algn="ctr">
              <a:buNone/>
            </a:pPr>
            <a:r>
              <a:rPr lang="en-US" b="1" dirty="0"/>
              <a:t>⚖️ </a:t>
            </a:r>
            <a:r>
              <a:rPr lang="en-US" b="1" dirty="0">
                <a:latin typeface="+mj-lt"/>
              </a:rPr>
              <a:t>Balanced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Furniture and Electronics are nearly tied in total sales / Profit Margin: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Furniture: ₹20,49,496.16 / ₹8,35,080.32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Electronics: ₹20,47,834.93 /₹8,03,657.96</a:t>
            </a:r>
          </a:p>
          <a:p>
            <a:pPr marL="457200" lvl="1" indent="0" algn="ctr">
              <a:buNone/>
            </a:pPr>
            <a:r>
              <a:rPr lang="en-US" b="1" dirty="0"/>
              <a:t> 📉 </a:t>
            </a:r>
            <a:r>
              <a:rPr lang="en-US" b="1" dirty="0">
                <a:latin typeface="+mj-lt"/>
              </a:rPr>
              <a:t>Underperforming Category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Groceries have the lowest sales (₹18,64,225.06) and lowest profit (₹7,39,605.38)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Indicates potential overstocking, pricing issues, or lower demand</a:t>
            </a:r>
          </a:p>
        </p:txBody>
      </p:sp>
    </p:spTree>
    <p:extLst>
      <p:ext uri="{BB962C8B-B14F-4D97-AF65-F5344CB8AC3E}">
        <p14:creationId xmlns:p14="http://schemas.microsoft.com/office/powerpoint/2010/main" val="91000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EDD4023-C746-F1C1-C4A2-E65AAE42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42" y="190358"/>
            <a:ext cx="5643715" cy="731815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High-Margin Orders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615581C-BCEF-2021-BBD8-19F0BA2B2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0103" y="1170040"/>
            <a:ext cx="8141110" cy="4765788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+mj-lt"/>
              </a:rPr>
              <a:t>Insights from High Margin Orders ( &gt; 50%)</a:t>
            </a:r>
          </a:p>
          <a:p>
            <a:pPr algn="ctr"/>
            <a:endParaRPr lang="en-US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Strong Profitability:</a:t>
            </a:r>
          </a:p>
          <a:p>
            <a:r>
              <a:rPr lang="en-US" sz="1600" dirty="0"/>
              <a:t>Several orders exceed the 50% profit margin threshold, signaling highly lucrative transactions (e.g., Order IDs ab899d2f, 73484eb1, 05d72e20).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Top Performers:</a:t>
            </a:r>
          </a:p>
          <a:p>
            <a:r>
              <a:rPr lang="en-US" sz="1600" dirty="0"/>
              <a:t>Exceptional margins like 192%, 148%, 224%, etc., suggest efficient cost management or effective discount strategies.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Product Category Trends:</a:t>
            </a:r>
          </a:p>
          <a:p>
            <a:r>
              <a:rPr lang="en-US" sz="1600" dirty="0"/>
              <a:t>High-margin orders are common in Clothing, Furniture, and Sports, pointing to strong pricing power in these categories.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Sales Synergy:</a:t>
            </a:r>
          </a:p>
          <a:p>
            <a:r>
              <a:rPr lang="en-US" sz="1600" dirty="0"/>
              <a:t>Many high-margin orders also report good sales amounts, amplifying their overall profitability.</a:t>
            </a:r>
            <a:endParaRPr lang="en-IN" sz="1600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E325686-769F-BB12-D63D-00400E8A79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1" r="51"/>
          <a:stretch/>
        </p:blipFill>
        <p:spPr>
          <a:xfrm>
            <a:off x="9223375" y="1169988"/>
            <a:ext cx="2968625" cy="4625975"/>
          </a:xfrm>
        </p:spPr>
      </p:pic>
    </p:spTree>
    <p:extLst>
      <p:ext uri="{BB962C8B-B14F-4D97-AF65-F5344CB8AC3E}">
        <p14:creationId xmlns:p14="http://schemas.microsoft.com/office/powerpoint/2010/main" val="68333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B1F502-9B83-FDD3-3D98-5CFB4CCA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080" y="599767"/>
            <a:ext cx="3379839" cy="87524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TAKEAWAYS 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923AB7-581E-2933-AF50-81823C0487A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1" y="1693636"/>
            <a:ext cx="8582223" cy="428437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Target West Region</a:t>
            </a:r>
            <a:r>
              <a:rPr lang="en-US" sz="2000" dirty="0"/>
              <a:t>: Launch local promotions and retailer partnerships to boost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Improve Grocery Sales</a:t>
            </a:r>
            <a:r>
              <a:rPr lang="en-US" sz="2000" dirty="0"/>
              <a:t>: Enhance pricing, packaging, and promotions for better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Promote High-Margin Products</a:t>
            </a:r>
            <a:r>
              <a:rPr lang="en-US" sz="2000" dirty="0"/>
              <a:t>: Focus marketing on Clothing, Furniture, and Sports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Refine Discounting</a:t>
            </a:r>
            <a:r>
              <a:rPr lang="en-US" sz="2000" dirty="0"/>
              <a:t>: Shift from discounts to value-based selling and bundled offers.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Optimize Product Mix</a:t>
            </a:r>
            <a:r>
              <a:rPr lang="en-US" sz="2000" dirty="0"/>
              <a:t>: Stock top sellers and reduce slow-moving inventory.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Segment Customers</a:t>
            </a:r>
            <a:r>
              <a:rPr lang="en-US" sz="2000" dirty="0"/>
              <a:t>: Tailor offerings using regional buying behavior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Upgrade Reporting</a:t>
            </a:r>
            <a:r>
              <a:rPr lang="en-US" sz="2000" dirty="0"/>
              <a:t>: Use automated dashboards for real-time insights and tracking.</a:t>
            </a:r>
            <a:endParaRPr lang="en-IN" sz="2000" dirty="0"/>
          </a:p>
        </p:txBody>
      </p:sp>
      <p:pic>
        <p:nvPicPr>
          <p:cNvPr id="1026" name="Picture 2" descr="The Roles of Thinking, Observing, and Learning in Gaining Knowledge -  Thinking Directions">
            <a:extLst>
              <a:ext uri="{FF2B5EF4-FFF2-40B4-BE49-F238E27FC236}">
                <a16:creationId xmlns:a16="http://schemas.microsoft.com/office/drawing/2014/main" id="{A2FA7690-C4D5-7A8F-6E8D-B3B4CB5F37F6}"/>
              </a:ext>
            </a:extLst>
          </p:cNvPr>
          <p:cNvPicPr>
            <a:picLocks noGrp="1" noChangeAspect="1" noChangeArrowheads="1"/>
          </p:cNvPicPr>
          <p:nvPr>
            <p:ph type="tbl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848" y="0"/>
            <a:ext cx="2691152" cy="183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5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1484671"/>
            <a:ext cx="9467127" cy="1443725"/>
          </a:xfrm>
        </p:spPr>
        <p:txBody>
          <a:bodyPr/>
          <a:lstStyle/>
          <a:p>
            <a:r>
              <a:rPr lang="en-US" sz="5400" b="1" dirty="0">
                <a:latin typeface="Algerian" panose="04020705040A02060702" pitchFamily="8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1334823"/>
          </a:xfrm>
        </p:spPr>
        <p:txBody>
          <a:bodyPr>
            <a:normAutofit fontScale="25000" lnSpcReduction="20000"/>
          </a:bodyPr>
          <a:lstStyle/>
          <a:p>
            <a:r>
              <a:rPr lang="en-US" sz="8600" b="1" dirty="0"/>
              <a:t>RAAMYA PANDEY </a:t>
            </a:r>
            <a:br>
              <a:rPr lang="en-US" sz="8600" b="1" dirty="0"/>
            </a:br>
            <a:endParaRPr lang="en-US" sz="8600" b="1" dirty="0"/>
          </a:p>
          <a:p>
            <a:r>
              <a:rPr lang="en-US" sz="8600" b="1" dirty="0"/>
              <a:t>BATCH NO. - </a:t>
            </a:r>
            <a:r>
              <a:rPr lang="en-IN" sz="8600" b="1" i="0" dirty="0">
                <a:solidFill>
                  <a:srgbClr val="1F1F1F"/>
                </a:solidFill>
                <a:effectLst/>
                <a:latin typeface="Google Sans"/>
              </a:rPr>
              <a:t> </a:t>
            </a:r>
            <a:r>
              <a:rPr lang="en-IN" sz="8600" b="1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(BMAI-C-WD-E-B12) </a:t>
            </a:r>
          </a:p>
          <a:p>
            <a:r>
              <a:rPr lang="en-IN" sz="8600" b="1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RAAMYAPANDEY82@GMAIL.COM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751862"/>
          </a:xfrm>
          <a:noFill/>
        </p:spPr>
        <p:txBody>
          <a:bodyPr anchor="b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5" y="1420812"/>
            <a:ext cx="5199926" cy="4616193"/>
          </a:xfrm>
          <a:noFill/>
        </p:spPr>
        <p:txBody>
          <a:bodyPr anchor="t"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FILTERING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CLEANING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AVERAGE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TOTAL SALES (MORE ABOUT FURNITURES)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COMPARISION OF PROFIT &amp;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REGGRESION OF SALES AND DISCOUNT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SALES FOR EACH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DASHBOARD OF SALES &amp; PROFIT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HIGHEST ORDERED PRODUCTS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00567" y="1420813"/>
            <a:ext cx="4441259" cy="4753845"/>
          </a:xfrm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839" y="1268361"/>
            <a:ext cx="5066250" cy="5448382"/>
          </a:xfrm>
          <a:noFill/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1" dirty="0"/>
              <a:t>🏢 Domain (Industry Context)</a:t>
            </a:r>
            <a:br>
              <a:rPr lang="en-US" sz="1800" b="1" dirty="0"/>
            </a:br>
            <a:r>
              <a:rPr lang="en-US" sz="1800" dirty="0"/>
              <a:t>ABC Electronics operates in the consumer electronics sector, focusing on regional and category-based sales performance.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📊 Project Introduction</a:t>
            </a:r>
            <a:br>
              <a:rPr lang="en-US" sz="1800" b="1" dirty="0"/>
            </a:br>
            <a:r>
              <a:rPr lang="en-US" sz="1800" dirty="0"/>
              <a:t>This project involves analyzing ABC Electronics’ sales data to uncover insights across regions and product categories using Excel.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🎯 Project Objective</a:t>
            </a:r>
            <a:br>
              <a:rPr lang="en-US" sz="1800" b="1" dirty="0"/>
            </a:br>
            <a:r>
              <a:rPr lang="en-US" sz="1800" dirty="0"/>
              <a:t>The goal is to clean and analyze the data, apply relevant formulas, and build a dashboard that highlights top-performing areas and key sales trends.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839" y="416560"/>
            <a:ext cx="5066250" cy="690880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age 3 | Dark Excel Background Images - Free Download on Freepik">
            <a:extLst>
              <a:ext uri="{FF2B5EF4-FFF2-40B4-BE49-F238E27FC236}">
                <a16:creationId xmlns:a16="http://schemas.microsoft.com/office/drawing/2014/main" id="{363734D3-4075-7393-39A5-0A2E1989D18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b="17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0FD4B23-349A-C4B7-5084-6348BDDF1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2153920"/>
            <a:ext cx="9418320" cy="2286000"/>
          </a:xfrm>
        </p:spPr>
        <p:txBody>
          <a:bodyPr/>
          <a:lstStyle/>
          <a:p>
            <a:r>
              <a:rPr lang="en-IN" b="1" dirty="0"/>
              <a:t>Let’s look into our data set</a:t>
            </a:r>
          </a:p>
        </p:txBody>
      </p:sp>
    </p:spTree>
    <p:extLst>
      <p:ext uri="{BB962C8B-B14F-4D97-AF65-F5344CB8AC3E}">
        <p14:creationId xmlns:p14="http://schemas.microsoft.com/office/powerpoint/2010/main" val="170872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792185"/>
          </a:xfrm>
          <a:noFill/>
        </p:spPr>
        <p:txBody>
          <a:bodyPr anchor="ctr"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Filtering Data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706880"/>
            <a:ext cx="6241650" cy="405384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+mj-lt"/>
              </a:rPr>
              <a:t>  How we does filters work?</a:t>
            </a:r>
          </a:p>
          <a:p>
            <a:r>
              <a:rPr lang="en-US" dirty="0"/>
              <a:t> By simply clicking on “Sort &amp; Filter”, we get the dropdown option in  every column. </a:t>
            </a:r>
          </a:p>
          <a:p>
            <a:r>
              <a:rPr lang="en-US" dirty="0"/>
              <a:t>We selected “South” in the region's column and “Furniture” in the product's column for giving an example. </a:t>
            </a:r>
          </a:p>
          <a:p>
            <a:pPr marL="0" indent="0" algn="ctr">
              <a:buNone/>
            </a:pPr>
            <a:r>
              <a:rPr lang="en-US" b="1" dirty="0">
                <a:latin typeface="+mj-lt"/>
              </a:rPr>
              <a:t> How does it help?</a:t>
            </a:r>
          </a:p>
          <a:p>
            <a:r>
              <a:rPr lang="en-US" dirty="0"/>
              <a:t>Which helps us filtering the data as per our requirements. </a:t>
            </a:r>
          </a:p>
          <a:p>
            <a:r>
              <a:rPr lang="en-US" dirty="0"/>
              <a:t>By this we can get a clear vision where are we lacking and which is the strongest area overall.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393" y="322723"/>
            <a:ext cx="5673213" cy="941930"/>
          </a:xfrm>
          <a:noFill/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CLEANING DATA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80588" y="1592826"/>
            <a:ext cx="5673213" cy="4758813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b="1" dirty="0">
                <a:latin typeface="+mj-lt"/>
              </a:rPr>
              <a:t>How do we ‘Clean Data’?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clean the data, we need to understand the issues in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we have figured that out, we need to use different formulas for cleaning the data, as mentioned below: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Trim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Upper/Lower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Proper</a:t>
            </a:r>
            <a:endParaRPr lang="en-US" b="1" dirty="0">
              <a:latin typeface="+mj-lt"/>
            </a:endParaRPr>
          </a:p>
          <a:p>
            <a:pPr algn="ctr"/>
            <a:r>
              <a:rPr lang="en-US" b="1" dirty="0">
                <a:latin typeface="+mj-lt"/>
              </a:rPr>
              <a:t>How it helps us?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Cleaning data in Excel ensures accuracy, consistency, and reliability in analysis, enabling meaningful insights and error-free reporting.</a:t>
            </a:r>
            <a:endParaRPr lang="en-US" b="1" dirty="0">
              <a:latin typeface="+mj-lt"/>
            </a:endParaRPr>
          </a:p>
        </p:txBody>
      </p:sp>
      <p:pic>
        <p:nvPicPr>
          <p:cNvPr id="1026" name="Picture 2" descr="A Comprehensive Guide to Data Cleaning Techniques | by Abhishikta Dhar |  Medium">
            <a:extLst>
              <a:ext uri="{FF2B5EF4-FFF2-40B4-BE49-F238E27FC236}">
                <a16:creationId xmlns:a16="http://schemas.microsoft.com/office/drawing/2014/main" id="{435CAF1C-32DB-4C7E-4F16-721BEC707BE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" y="1592826"/>
            <a:ext cx="3716594" cy="44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1AC9CE7-6C67-236A-2C6D-EF216F38184B}"/>
              </a:ext>
            </a:extLst>
          </p:cNvPr>
          <p:cNvSpPr/>
          <p:nvPr/>
        </p:nvSpPr>
        <p:spPr>
          <a:xfrm>
            <a:off x="7118554" y="1740310"/>
            <a:ext cx="206477" cy="688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C172B71-7407-359E-A01A-6E6A978815DF}"/>
              </a:ext>
            </a:extLst>
          </p:cNvPr>
          <p:cNvSpPr/>
          <p:nvPr/>
        </p:nvSpPr>
        <p:spPr>
          <a:xfrm>
            <a:off x="7472516" y="4719484"/>
            <a:ext cx="206478" cy="786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017016"/>
          </a:xfrm>
          <a:noFill/>
        </p:spPr>
        <p:txBody>
          <a:bodyPr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Average Sales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(All Regions)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245963-8F69-5AF6-D2F6-D6AB653C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691640"/>
            <a:ext cx="6241650" cy="407924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IN" sz="2600" b="1" dirty="0">
                <a:latin typeface="+mj-lt"/>
              </a:rPr>
              <a:t>How to calculate the ‘Average’?</a:t>
            </a:r>
          </a:p>
          <a:p>
            <a:r>
              <a:rPr lang="en-IN" sz="1900" b="1" dirty="0"/>
              <a:t> </a:t>
            </a:r>
            <a:r>
              <a:rPr lang="en-IN" sz="1900" dirty="0"/>
              <a:t>In order to calculate the average, we need to apply the below mentioned formula: </a:t>
            </a:r>
          </a:p>
          <a:p>
            <a:pPr algn="ctr"/>
            <a:r>
              <a:rPr lang="en-IN" sz="1900" dirty="0"/>
              <a:t>E.g. :  =Average(C2:C30) {Press Enter}</a:t>
            </a:r>
          </a:p>
          <a:p>
            <a:pPr marL="0" indent="0" algn="ctr">
              <a:buNone/>
            </a:pPr>
            <a:r>
              <a:rPr lang="en-IN" sz="1900" dirty="0"/>
              <a:t>[Here ‘C2’ denotes the cell from where and ‘C30’ denotes the cell till where.]</a:t>
            </a:r>
          </a:p>
          <a:p>
            <a:pPr marL="0" indent="0" algn="ctr">
              <a:buNone/>
            </a:pPr>
            <a:r>
              <a:rPr lang="en-IN" sz="2600" b="1" dirty="0">
                <a:latin typeface="+mj-lt"/>
              </a:rPr>
              <a:t>What does it shows?</a:t>
            </a:r>
          </a:p>
          <a:p>
            <a:pPr algn="ctr"/>
            <a:r>
              <a:rPr lang="en-IN" sz="1900" dirty="0"/>
              <a:t>It clearly shows that we are currently doing great in North Region in average sales point of view.</a:t>
            </a:r>
          </a:p>
          <a:p>
            <a:pPr algn="ctr"/>
            <a:r>
              <a:rPr lang="en-IN" sz="1900" dirty="0"/>
              <a:t>However, we can focus more on East and South Region, by understanding the reason behind low sales average. </a:t>
            </a:r>
          </a:p>
          <a:p>
            <a:pPr marL="0" indent="0" algn="ctr">
              <a:buNone/>
            </a:pPr>
            <a:endParaRPr lang="en-IN" sz="1600" dirty="0"/>
          </a:p>
          <a:p>
            <a:pPr algn="ctr"/>
            <a:endParaRPr lang="en-IN" sz="1400" dirty="0"/>
          </a:p>
          <a:p>
            <a:pPr marL="0" indent="0" algn="ctr">
              <a:buNone/>
            </a:pPr>
            <a:endParaRPr lang="en-IN" b="1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2" name="Picture 4" descr="Average Dollar Sale Line Icon 14670651 Vector Art at Vecteezy">
            <a:extLst>
              <a:ext uri="{FF2B5EF4-FFF2-40B4-BE49-F238E27FC236}">
                <a16:creationId xmlns:a16="http://schemas.microsoft.com/office/drawing/2014/main" id="{6548A11F-54EA-C701-79C4-49B5042BE44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8" r="18738"/>
          <a:stretch>
            <a:fillRect/>
          </a:stretch>
        </p:blipFill>
        <p:spPr bwMode="auto">
          <a:xfrm>
            <a:off x="0" y="0"/>
            <a:ext cx="40741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289" y="95683"/>
            <a:ext cx="7608937" cy="1325880"/>
          </a:xfrm>
          <a:noFill/>
        </p:spPr>
        <p:txBody>
          <a:bodyPr anchor="ctr"/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Total Sales &amp; Furniture Data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761" y="1628783"/>
            <a:ext cx="4719483" cy="426074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>
                <a:latin typeface="+mj-lt"/>
              </a:rPr>
              <a:t>{Total Sales}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top to Regions Leading with high sales are North and East.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Whereas West is the region where we really need to work upon. In order to improve are total sales for the entire Market.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1628783"/>
            <a:ext cx="4894006" cy="2422107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+mj-lt"/>
              </a:rPr>
              <a:t>{ Furniture Data }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currently offering an Average Discount of 25.23%, according to all the regions.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current Average Profit that we are able to make in Furniture's category id of INR 1023.38.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30" name="Picture 6" descr="Profile for Total Sales Solutions">
            <a:extLst>
              <a:ext uri="{FF2B5EF4-FFF2-40B4-BE49-F238E27FC236}">
                <a16:creationId xmlns:a16="http://schemas.microsoft.com/office/drawing/2014/main" id="{77BBDB7B-2E21-F7B8-6A1D-33B1999C0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45" y="4137230"/>
            <a:ext cx="3529781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plore The Luxury of Designer Furniture at our Whitefield, Bangalore  Experience Store">
            <a:extLst>
              <a:ext uri="{FF2B5EF4-FFF2-40B4-BE49-F238E27FC236}">
                <a16:creationId xmlns:a16="http://schemas.microsoft.com/office/drawing/2014/main" id="{889652F0-F941-AE21-EB13-A5BB59512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758" y="4068354"/>
            <a:ext cx="4036845" cy="191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86" y="168793"/>
            <a:ext cx="9055427" cy="725287"/>
          </a:xfrm>
          <a:noFill/>
        </p:spPr>
        <p:txBody>
          <a:bodyPr anchor="b"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Sales and Profit by Region &amp;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5152" y="1483769"/>
            <a:ext cx="9185296" cy="469696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b="1" dirty="0">
                <a:latin typeface="+mj-lt"/>
              </a:rPr>
              <a:t>[ Sum of Sales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already observed that the Leading Region in sales is East and North Regions. Let’s look into Product Categories as well.</a:t>
            </a:r>
          </a:p>
          <a:p>
            <a:pPr algn="ctr"/>
            <a:endParaRPr lang="en-US" dirty="0"/>
          </a:p>
          <a:p>
            <a:pPr algn="ctr"/>
            <a:r>
              <a:rPr lang="en-US" sz="2000" b="1" dirty="0">
                <a:latin typeface="+mj-lt"/>
              </a:rPr>
              <a:t>[Product Categories]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become a leading seller in all the categories we need to focus more on the bottom categories. Which will eventually help us in capturing the entire market in future.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8CF5A-0249-73AF-7569-CFB67AE4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21" y="3429000"/>
            <a:ext cx="4439956" cy="13054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DDA9641-E6BF-E498-2223-C1A8924F602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r="11732"/>
          <a:stretch>
            <a:fillRect/>
          </a:stretch>
        </p:blipFill>
        <p:spPr bwMode="auto">
          <a:xfrm>
            <a:off x="10536630" y="0"/>
            <a:ext cx="1655370" cy="13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1665</TotalTime>
  <Words>1209</Words>
  <Application>Microsoft Office PowerPoint</Application>
  <PresentationFormat>Widescreen</PresentationFormat>
  <Paragraphs>144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Algerian</vt:lpstr>
      <vt:lpstr>Aptos</vt:lpstr>
      <vt:lpstr>Arial</vt:lpstr>
      <vt:lpstr>Arial Narrow</vt:lpstr>
      <vt:lpstr>Arial Rounded MT Bold</vt:lpstr>
      <vt:lpstr>Calibri</vt:lpstr>
      <vt:lpstr>Calibri Light</vt:lpstr>
      <vt:lpstr>Google Sans</vt:lpstr>
      <vt:lpstr>Wingdings</vt:lpstr>
      <vt:lpstr>Custom</vt:lpstr>
      <vt:lpstr>Region Performance Visualization</vt:lpstr>
      <vt:lpstr>AGENDA</vt:lpstr>
      <vt:lpstr>🏢 Domain (Industry Context) ABC Electronics operates in the consumer electronics sector, focusing on regional and category-based sales performance.  📊 Project Introduction This project involves analyzing ABC Electronics’ sales data to uncover insights across regions and product categories using Excel.  🎯 Project Objective The goal is to clean and analyze the data, apply relevant formulas, and build a dashboard that highlights top-performing areas and key sales trends. </vt:lpstr>
      <vt:lpstr>Let’s look into our data set</vt:lpstr>
      <vt:lpstr>Filtering Data</vt:lpstr>
      <vt:lpstr>CLEANING DATA</vt:lpstr>
      <vt:lpstr>Average Sales  (All Regions)</vt:lpstr>
      <vt:lpstr>Total Sales &amp; Furniture Data</vt:lpstr>
      <vt:lpstr>Sales and Profit by Region &amp; Category</vt:lpstr>
      <vt:lpstr>Regional Sales &amp; Category Contribution  Where and What We Sell Most </vt:lpstr>
      <vt:lpstr>Regression: Discount (%) and Sales</vt:lpstr>
      <vt:lpstr>Detailed Sales Matrix: Region vs Product Category</vt:lpstr>
      <vt:lpstr>Business Metrics Dashboard with Dynamic Filters</vt:lpstr>
      <vt:lpstr>High-Margin Orders</vt:lpstr>
      <vt:lpstr>TAKEAWAYS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Mayank Pandey</dc:creator>
  <cp:lastModifiedBy>Mayank Pandey</cp:lastModifiedBy>
  <cp:revision>4</cp:revision>
  <dcterms:created xsi:type="dcterms:W3CDTF">2025-05-17T10:05:37Z</dcterms:created>
  <dcterms:modified xsi:type="dcterms:W3CDTF">2025-08-05T18:58:43Z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